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68" r:id="rId4"/>
    <p:sldId id="259" r:id="rId5"/>
    <p:sldId id="260" r:id="rId6"/>
    <p:sldId id="267" r:id="rId7"/>
    <p:sldId id="269" r:id="rId8"/>
    <p:sldId id="270" r:id="rId9"/>
    <p:sldId id="266" r:id="rId10"/>
    <p:sldId id="261" r:id="rId11"/>
    <p:sldId id="262" r:id="rId12"/>
    <p:sldId id="263" r:id="rId13"/>
    <p:sldId id="264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709" autoAdjust="0"/>
  </p:normalViewPr>
  <p:slideViewPr>
    <p:cSldViewPr>
      <p:cViewPr varScale="1">
        <p:scale>
          <a:sx n="79" d="100"/>
          <a:sy n="79" d="100"/>
        </p:scale>
        <p:origin x="-1546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500990" cy="1000132"/>
          </a:xfrm>
        </p:spPr>
        <p:txBody>
          <a:bodyPr>
            <a:normAutofit fontScale="90000"/>
          </a:bodyPr>
          <a:lstStyle/>
          <a:p>
            <a:pPr indent="180975" algn="ctr">
              <a:defRPr/>
            </a:pPr>
            <a:r>
              <a:rPr lang="ru-RU" b="1" dirty="0" smtClean="0">
                <a:solidFill>
                  <a:srgbClr val="6C0000"/>
                </a:solidFill>
              </a:rPr>
              <a:t/>
            </a:r>
            <a:br>
              <a:rPr lang="ru-RU" b="1" dirty="0" smtClean="0">
                <a:solidFill>
                  <a:srgbClr val="6C0000"/>
                </a:solidFill>
              </a:rPr>
            </a:br>
            <a:r>
              <a:rPr lang="ru-RU" b="1" dirty="0" smtClean="0">
                <a:solidFill>
                  <a:srgbClr val="6C0000"/>
                </a:solidFill>
              </a:rPr>
              <a:t/>
            </a:r>
            <a:br>
              <a:rPr lang="ru-RU" b="1" dirty="0" smtClean="0">
                <a:solidFill>
                  <a:srgbClr val="6C0000"/>
                </a:solidFill>
              </a:rPr>
            </a:br>
            <a:r>
              <a:rPr lang="ru-RU" dirty="0" smtClean="0">
                <a:solidFill>
                  <a:srgbClr val="6C0000"/>
                </a:solidFill>
              </a:rPr>
              <a:t/>
            </a:r>
            <a:br>
              <a:rPr lang="ru-RU" dirty="0" smtClean="0">
                <a:solidFill>
                  <a:srgbClr val="6C0000"/>
                </a:solidFill>
              </a:rPr>
            </a:br>
            <a:r>
              <a:rPr lang="ru-RU" dirty="0" smtClean="0">
                <a:solidFill>
                  <a:srgbClr val="6C0000"/>
                </a:solidFill>
              </a:rPr>
              <a:t/>
            </a:r>
            <a:br>
              <a:rPr lang="ru-RU" dirty="0" smtClean="0">
                <a:solidFill>
                  <a:srgbClr val="6C0000"/>
                </a:solidFill>
              </a:rPr>
            </a:br>
            <a:r>
              <a:rPr lang="ru-RU" dirty="0" smtClean="0">
                <a:solidFill>
                  <a:srgbClr val="6C0000"/>
                </a:solidFill>
              </a:rPr>
              <a:t/>
            </a:r>
            <a:br>
              <a:rPr lang="ru-RU" dirty="0" smtClean="0">
                <a:solidFill>
                  <a:srgbClr val="6C0000"/>
                </a:solidFill>
              </a:rPr>
            </a:br>
            <a:r>
              <a:rPr lang="ru-RU" dirty="0" smtClean="0">
                <a:solidFill>
                  <a:srgbClr val="6C0000"/>
                </a:solidFill>
              </a:rPr>
              <a:t/>
            </a:r>
            <a:br>
              <a:rPr lang="ru-RU" dirty="0" smtClean="0">
                <a:solidFill>
                  <a:srgbClr val="6C0000"/>
                </a:solidFill>
              </a:rPr>
            </a:br>
            <a:r>
              <a:rPr lang="ru-RU" dirty="0" smtClean="0">
                <a:solidFill>
                  <a:srgbClr val="6C0000"/>
                </a:solidFill>
              </a:rPr>
              <a:t/>
            </a:r>
            <a:br>
              <a:rPr lang="ru-RU" dirty="0" smtClean="0">
                <a:solidFill>
                  <a:srgbClr val="6C0000"/>
                </a:solidFill>
              </a:rPr>
            </a:br>
            <a:r>
              <a:rPr lang="ru-RU" dirty="0" smtClean="0">
                <a:solidFill>
                  <a:srgbClr val="6C0000"/>
                </a:solidFill>
              </a:rPr>
              <a:t/>
            </a:r>
            <a:br>
              <a:rPr lang="ru-RU" dirty="0" smtClean="0">
                <a:solidFill>
                  <a:srgbClr val="6C0000"/>
                </a:solidFill>
              </a:rPr>
            </a:br>
            <a:r>
              <a:rPr lang="ru-RU" dirty="0" smtClean="0">
                <a:solidFill>
                  <a:srgbClr val="6C0000"/>
                </a:solidFill>
              </a:rPr>
              <a:t>               </a:t>
            </a:r>
            <a:r>
              <a:rPr lang="ru-RU" sz="2000" i="1" dirty="0" smtClean="0"/>
              <a:t>Министерство образования Ставропольского края</a:t>
            </a:r>
            <a:br>
              <a:rPr lang="ru-RU" sz="2000" i="1" dirty="0" smtClean="0"/>
            </a:br>
            <a:r>
              <a:rPr lang="ru-RU" sz="2000" i="1" dirty="0" smtClean="0"/>
              <a:t>                       Государственное казённое общеобразовательное учреждение</a:t>
            </a:r>
            <a:br>
              <a:rPr lang="ru-RU" sz="2000" i="1" dirty="0" smtClean="0"/>
            </a:br>
            <a:r>
              <a:rPr lang="ru-RU" sz="2000" i="1" dirty="0" smtClean="0"/>
              <a:t>                          «Специальная (коррекционная) общеобразовательная </a:t>
            </a:r>
            <a:br>
              <a:rPr lang="ru-RU" sz="2000" i="1" dirty="0" smtClean="0"/>
            </a:br>
            <a:r>
              <a:rPr lang="ru-RU" sz="2000" i="1" dirty="0" smtClean="0"/>
              <a:t>школа-интернат № 1»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571612"/>
            <a:ext cx="6643734" cy="44291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/>
            </a:r>
            <a:br>
              <a:rPr lang="ru-RU" b="1" dirty="0" smtClean="0">
                <a:solidFill>
                  <a:srgbClr val="6C0000"/>
                </a:solidFill>
              </a:rPr>
            </a:br>
            <a:endParaRPr lang="ru-RU" b="1" dirty="0" smtClean="0">
              <a:solidFill>
                <a:srgbClr val="6C0000"/>
              </a:solidFill>
            </a:endParaRP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Специфика логопедической работы с </a:t>
            </a:r>
            <a:r>
              <a:rPr lang="ru-RU" b="1" i="1" dirty="0" err="1" smtClean="0">
                <a:solidFill>
                  <a:srgbClr val="C00000"/>
                </a:solidFill>
              </a:rPr>
              <a:t>безречевыми</a:t>
            </a:r>
            <a:r>
              <a:rPr lang="ru-RU" b="1" i="1" dirty="0" smtClean="0">
                <a:solidFill>
                  <a:srgbClr val="C00000"/>
                </a:solidFill>
              </a:rPr>
              <a:t> детьми  и детьми, имеющими интеллектуальные нарушения различной степени </a:t>
            </a:r>
            <a:r>
              <a:rPr lang="ru-RU" b="1" i="1" dirty="0" smtClean="0">
                <a:solidFill>
                  <a:srgbClr val="C00000"/>
                </a:solidFill>
              </a:rPr>
              <a:t>тяжести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Учитель-логопед</a:t>
            </a:r>
          </a:p>
          <a:p>
            <a:pPr algn="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Мария Анатольевна </a:t>
            </a:r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Гузий</a:t>
            </a:r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22" name="Содержимое 21" descr="photo_5460677023237262723_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285860"/>
            <a:ext cx="2771776" cy="4927601"/>
          </a:xfrm>
        </p:spPr>
      </p:pic>
      <p:pic>
        <p:nvPicPr>
          <p:cNvPr id="1026" name="Picture 2" descr="C:\Users\PEGATRON\Desktop\фото консультаий\photo_5460677023237262724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143380"/>
            <a:ext cx="4445003" cy="2500314"/>
          </a:xfrm>
          <a:prstGeom prst="rect">
            <a:avLst/>
          </a:prstGeom>
          <a:noFill/>
        </p:spPr>
      </p:pic>
      <p:pic>
        <p:nvPicPr>
          <p:cNvPr id="1027" name="Picture 3" descr="C:\Users\PEGATRON\Desktop\фото консультаий\photo_5460677023237262725_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357298"/>
            <a:ext cx="2857520" cy="508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Логоритмические</a:t>
            </a:r>
            <a:r>
              <a:rPr lang="ru-RU" dirty="0" smtClean="0"/>
              <a:t> упражнения</a:t>
            </a:r>
            <a:endParaRPr lang="ru-RU" dirty="0"/>
          </a:p>
        </p:txBody>
      </p:sp>
      <p:pic>
        <p:nvPicPr>
          <p:cNvPr id="2050" name="Picture 2" descr="C:\Users\PEGATRON\Desktop\фото консультаий\photo_5460677023237262731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3849686" cy="2165448"/>
          </a:xfrm>
          <a:prstGeom prst="rect">
            <a:avLst/>
          </a:prstGeom>
          <a:noFill/>
        </p:spPr>
      </p:pic>
      <p:pic>
        <p:nvPicPr>
          <p:cNvPr id="2052" name="Picture 4" descr="C:\Users\PEGATRON\Desktop\фото консультаий\photo_5460677023237262730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314" y="1928802"/>
            <a:ext cx="3849686" cy="2165448"/>
          </a:xfrm>
          <a:prstGeom prst="rect">
            <a:avLst/>
          </a:prstGeom>
          <a:noFill/>
        </p:spPr>
      </p:pic>
      <p:pic>
        <p:nvPicPr>
          <p:cNvPr id="2053" name="Picture 5" descr="C:\Users\PEGATRON\Desktop\фото консультаий\photo_5460677023237262732_y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855825"/>
            <a:ext cx="457203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Игровые приёмы </a:t>
            </a:r>
            <a:endParaRPr lang="ru-RU" dirty="0"/>
          </a:p>
        </p:txBody>
      </p:sp>
      <p:pic>
        <p:nvPicPr>
          <p:cNvPr id="3074" name="Picture 2" descr="C:\Users\PEGATRON\Desktop\фото консультаий\photo_5460677023237262722_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2700338" cy="4800600"/>
          </a:xfrm>
          <a:prstGeom prst="rect">
            <a:avLst/>
          </a:prstGeom>
          <a:noFill/>
        </p:spPr>
      </p:pic>
      <p:pic>
        <p:nvPicPr>
          <p:cNvPr id="3075" name="Picture 3" descr="C:\Users\PEGATRON\Desktop\фото консультаий\photo_5460677023237262719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00174"/>
            <a:ext cx="2683358" cy="4770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GATRON\Desktop\фото консультаий\photo_5460677023237262727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2714644" cy="4826033"/>
          </a:xfrm>
          <a:prstGeom prst="rect">
            <a:avLst/>
          </a:prstGeom>
          <a:noFill/>
        </p:spPr>
      </p:pic>
      <p:pic>
        <p:nvPicPr>
          <p:cNvPr id="4099" name="Picture 3" descr="C:\Users\PEGATRON\Desktop\фото консультаий\e93e6563-e624-440c-ad67-021fe43d87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79886"/>
            <a:ext cx="5207008" cy="2928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Использование жестов</a:t>
            </a:r>
            <a:endParaRPr lang="ru-RU" dirty="0"/>
          </a:p>
        </p:txBody>
      </p:sp>
      <p:pic>
        <p:nvPicPr>
          <p:cNvPr id="4" name="Picture 4" descr="C:\Users\PEGATRON\Desktop\фото консультаий\photo_5460677023237262720_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00174"/>
            <a:ext cx="270033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jo.ru/wp-content/uploads/2022/12/spasibo-za-vnimanie-5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ojo.ru/wp-content/uploads/2022/12/spasibo-za-vnimanie-5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ojo.ru/wp-content/uploads/2022/12/spasibo-za-vnimanie-5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ojo.ru/wp-content/uploads/2022/12/spasibo-za-vnimanie-5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372" y="0"/>
            <a:ext cx="8388628" cy="629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 данным Всемирной Организации Здравоохранения: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00100" y="1643050"/>
            <a:ext cx="7686700" cy="448311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последние годы происходит увеличение числа детей с интеллектуальными нарушениями.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Частота данных нарушений достигает 1-3% от общей детской популяции.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последнее время  наблюдается тенденция усложнения дефектов.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i?id=731d2108a64e811c31d04a78abe0614a7af1bfb0-850094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79125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Уровень </a:t>
            </a:r>
            <a:r>
              <a:rPr lang="ru-RU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dirty="0" smtClean="0">
                <a:solidFill>
                  <a:srgbClr val="002060"/>
                </a:solidFill>
              </a:rPr>
              <a:t>  речи: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539750" y="981075"/>
            <a:ext cx="8424863" cy="5688013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r>
              <a:rPr lang="ru-RU" smtClean="0"/>
              <a:t>отсутствие речи</a:t>
            </a:r>
          </a:p>
          <a:p>
            <a:pPr eaLnBrk="1" hangingPunct="1"/>
            <a:r>
              <a:rPr lang="ru-RU" smtClean="0"/>
              <a:t>наличие в речи звукокомплексов</a:t>
            </a:r>
          </a:p>
          <a:p>
            <a:pPr eaLnBrk="1" hangingPunct="1"/>
            <a:r>
              <a:rPr lang="ru-RU" smtClean="0"/>
              <a:t>поток бессмысленных штампованных фраз с сохранением ранее услышанных интонаций </a:t>
            </a:r>
          </a:p>
          <a:p>
            <a:pPr eaLnBrk="1" hangingPunct="1"/>
            <a:r>
              <a:rPr lang="ru-RU" smtClean="0"/>
              <a:t>высказывания на уровне отдельных слов</a:t>
            </a:r>
          </a:p>
          <a:p>
            <a:pPr eaLnBrk="1" hangingPunct="1"/>
            <a:r>
              <a:rPr lang="ru-RU" smtClean="0"/>
              <a:t>наличие фраз</a:t>
            </a: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Главной целью нашей школы является максимально возможная социализация для каждого обучающегося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4476750"/>
            <a:ext cx="8572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8572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пексов</a:t>
            </a:r>
            <a:endParaRPr lang="ru-RU" dirty="0"/>
          </a:p>
        </p:txBody>
      </p:sp>
      <p:pic>
        <p:nvPicPr>
          <p:cNvPr id="24578" name="Picture 2" descr="C:\Users\PEGATRON\Desktop\фото консультаий\photo_5238056159477355158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52550"/>
            <a:ext cx="3030140" cy="4040186"/>
          </a:xfrm>
          <a:prstGeom prst="rect">
            <a:avLst/>
          </a:prstGeom>
          <a:noFill/>
        </p:spPr>
      </p:pic>
      <p:pic>
        <p:nvPicPr>
          <p:cNvPr id="24579" name="Picture 3" descr="C:\Users\PEGATRON\Desktop\фото консультаий\photo_5238056159477355157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064" y="2857496"/>
            <a:ext cx="3968750" cy="297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dzeninfra.ru/get-zen_doc/51182/pub_62137ef15eb09d44fbc84d4b_62137f81dea8cf1ce5be9949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3581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14514c04e1358a8563cd535ae27b4cff060f3dcc-8191391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пиктограмм</a:t>
            </a:r>
            <a:endParaRPr lang="ru-RU" dirty="0"/>
          </a:p>
        </p:txBody>
      </p:sp>
      <p:pic>
        <p:nvPicPr>
          <p:cNvPr id="5122" name="Picture 2" descr="https://avatars.mds.yandex.net/i?id=85451f29f1bc21b48b3fc53cfe2e65d08601590e-1089609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3048000" cy="3048001"/>
          </a:xfrm>
          <a:prstGeom prst="rect">
            <a:avLst/>
          </a:prstGeom>
          <a:noFill/>
        </p:spPr>
      </p:pic>
      <p:pic>
        <p:nvPicPr>
          <p:cNvPr id="5124" name="Picture 4" descr="https://annenkovosh.gosuslugi.ru/netcat_files/15/1685/d76ceb39eb94478e39a9ea666c0307c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0"/>
            <a:ext cx="4476718" cy="378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465</TotalTime>
  <Words>74</Words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                    Министерство образования Ставропольского края                        Государственное казённое общеобразовательное учреждение                           «Специальная (коррекционная) общеобразовательная  школа-интернат № 1»  </vt:lpstr>
      <vt:lpstr>По данным Всемирной Организации Здравоохранения:</vt:lpstr>
      <vt:lpstr>Слайд 3</vt:lpstr>
      <vt:lpstr>Уровень сформированности  речи:</vt:lpstr>
      <vt:lpstr> Главной целью нашей школы является максимально возможная социализация для каждого обучающегося. </vt:lpstr>
      <vt:lpstr>Использование пексов</vt:lpstr>
      <vt:lpstr>Слайд 7</vt:lpstr>
      <vt:lpstr>Слайд 8</vt:lpstr>
      <vt:lpstr>Использование пиктограмм</vt:lpstr>
      <vt:lpstr>Артикуляционная гимнастика</vt:lpstr>
      <vt:lpstr>Логоритмические упражнения</vt:lpstr>
      <vt:lpstr>Игровые приёмы </vt:lpstr>
      <vt:lpstr>Слайд 13</vt:lpstr>
      <vt:lpstr>Использование жестов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Министерство образования Ставропольского края Государственное казённое общеобразовательное учреждение «Специальная (коррекционная) общеобразовательная школа-интернат № 1»  </dc:title>
  <cp:lastModifiedBy>Пользователь PEGATRON</cp:lastModifiedBy>
  <cp:revision>45</cp:revision>
  <dcterms:modified xsi:type="dcterms:W3CDTF">2023-12-14T08:54:50Z</dcterms:modified>
</cp:coreProperties>
</file>